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sldIdLst>
    <p:sldId id="257" r:id="rId2"/>
    <p:sldId id="258" r:id="rId3"/>
    <p:sldId id="259" r:id="rId4"/>
    <p:sldId id="351" r:id="rId5"/>
    <p:sldId id="352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8" r:id="rId17"/>
    <p:sldId id="280" r:id="rId18"/>
    <p:sldId id="279" r:id="rId19"/>
    <p:sldId id="292" r:id="rId20"/>
    <p:sldId id="282" r:id="rId21"/>
    <p:sldId id="293" r:id="rId22"/>
    <p:sldId id="301" r:id="rId23"/>
    <p:sldId id="294" r:id="rId24"/>
    <p:sldId id="299" r:id="rId25"/>
    <p:sldId id="305" r:id="rId26"/>
    <p:sldId id="302" r:id="rId27"/>
    <p:sldId id="353" r:id="rId28"/>
    <p:sldId id="354" r:id="rId29"/>
    <p:sldId id="306" r:id="rId30"/>
    <p:sldId id="355" r:id="rId31"/>
    <p:sldId id="316" r:id="rId32"/>
    <p:sldId id="317" r:id="rId33"/>
    <p:sldId id="320" r:id="rId34"/>
    <p:sldId id="321" r:id="rId35"/>
    <p:sldId id="322" r:id="rId36"/>
    <p:sldId id="323" r:id="rId37"/>
    <p:sldId id="324" r:id="rId38"/>
    <p:sldId id="326" r:id="rId39"/>
    <p:sldId id="327" r:id="rId40"/>
    <p:sldId id="328" r:id="rId41"/>
    <p:sldId id="330" r:id="rId42"/>
    <p:sldId id="329" r:id="rId43"/>
    <p:sldId id="325" r:id="rId44"/>
    <p:sldId id="35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B7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73" autoAdjust="0"/>
    <p:restoredTop sz="94660"/>
  </p:normalViewPr>
  <p:slideViewPr>
    <p:cSldViewPr snapToGrid="0">
      <p:cViewPr varScale="1">
        <p:scale>
          <a:sx n="88" d="100"/>
          <a:sy n="88" d="100"/>
        </p:scale>
        <p:origin x="-32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22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7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1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8113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7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85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84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47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0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18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4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6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220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4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97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7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7889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txStyles>
    <p:titleStyle>
      <a:lvl1pPr algn="ctr" defTabSz="457200" rtl="1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mag.com/picks/the-best-vr-headsets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radar.com/news/the-best-vr-headset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fif"/><Relationship Id="rId4" Type="http://schemas.openxmlformats.org/officeDocument/2006/relationships/image" Target="../media/image40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artech.com/blog/advantages-of-standalone-vr-over-pc-vr/" TargetMode="External"/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74" y="1992187"/>
            <a:ext cx="8703251" cy="2873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121" y="-194860"/>
            <a:ext cx="12692241" cy="7247719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>
          <a:xfrm>
            <a:off x="808454" y="279990"/>
            <a:ext cx="10208591" cy="5752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1919" indent="0" defTabSz="507995">
              <a:spcBef>
                <a:spcPts val="444"/>
              </a:spcBef>
              <a:buFont typeface="Rage Italic" panose="03070502040507070304" pitchFamily="66" charset="0"/>
              <a:buNone/>
              <a:defRPr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21919" indent="0" algn="l" defTabSz="507995">
              <a:spcBef>
                <a:spcPts val="444"/>
              </a:spcBef>
              <a:buNone/>
              <a:defRPr/>
            </a:pPr>
            <a:r>
              <a:rPr lang="en-US" sz="43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XR Platforms</a:t>
            </a:r>
          </a:p>
          <a:p>
            <a:pPr marL="0" indent="0">
              <a:buNone/>
            </a:pPr>
            <a:r>
              <a:rPr lang="en-US" sz="3500" dirty="0" smtClean="0">
                <a:solidFill>
                  <a:schemeClr val="tx1">
                    <a:lumMod val="95000"/>
                  </a:schemeClr>
                </a:solidFill>
              </a:rPr>
              <a:t>Immersive Technology</a:t>
            </a:r>
          </a:p>
          <a:p>
            <a:pPr marL="0" indent="0">
              <a:buNone/>
            </a:pPr>
            <a:r>
              <a:rPr lang="en-US" sz="3500" dirty="0" smtClean="0">
                <a:solidFill>
                  <a:schemeClr val="tx1">
                    <a:lumMod val="95000"/>
                  </a:schemeClr>
                </a:solidFill>
              </a:rPr>
              <a:t>(VR, AR, MR) will have a</a:t>
            </a:r>
          </a:p>
          <a:p>
            <a:pPr marL="0" indent="0">
              <a:buNone/>
            </a:pPr>
            <a:r>
              <a:rPr lang="en-US" sz="3500" dirty="0" smtClean="0">
                <a:solidFill>
                  <a:schemeClr val="tx1">
                    <a:lumMod val="95000"/>
                  </a:schemeClr>
                </a:solidFill>
              </a:rPr>
              <a:t>huge impact on our lives.</a:t>
            </a:r>
            <a:endParaRPr lang="ar-EG" sz="3500" dirty="0" smtClean="0">
              <a:solidFill>
                <a:schemeClr val="tx1">
                  <a:lumMod val="95000"/>
                </a:schemeClr>
              </a:solidFill>
            </a:endParaRPr>
          </a:p>
          <a:p>
            <a:endParaRPr lang="ar-EG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ar-EG" sz="36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ar-EG" sz="36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ar-EG" sz="3600" dirty="0" smtClean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b="1" dirty="0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</a:t>
            </a:r>
            <a:r>
              <a:rPr lang="en-US" sz="3200" b="1" dirty="0" err="1" smtClean="0">
                <a:solidFill>
                  <a:schemeClr val="bg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Galal</a:t>
            </a:r>
            <a:endParaRPr lang="en-US" sz="3200" b="1" dirty="0">
              <a:solidFill>
                <a:schemeClr val="bg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475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Slid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8097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1386348"/>
          </a:xfrm>
        </p:spPr>
        <p:txBody>
          <a:bodyPr/>
          <a:lstStyle/>
          <a:p>
            <a:r>
              <a:rPr lang="en-US" i="1" dirty="0">
                <a:solidFill>
                  <a:schemeClr val="tx1"/>
                </a:solidFill>
              </a:rPr>
              <a:t>Hardware Devices</a:t>
            </a:r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777" y="2241487"/>
            <a:ext cx="3856161" cy="2404255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4400" dirty="0"/>
              <a:t>Input </a:t>
            </a:r>
            <a:r>
              <a:rPr lang="en-US" sz="4400" dirty="0" smtClean="0"/>
              <a:t>Device</a:t>
            </a:r>
            <a:endParaRPr lang="ar-EG" sz="4400" dirty="0" smtClean="0"/>
          </a:p>
          <a:p>
            <a:pPr algn="l"/>
            <a:endParaRPr lang="en-US" sz="4400" dirty="0" smtClean="0"/>
          </a:p>
          <a:p>
            <a:pPr algn="l"/>
            <a:r>
              <a:rPr lang="en-US" sz="4400" dirty="0"/>
              <a:t>Output Device</a:t>
            </a:r>
            <a:endParaRPr lang="ar-EG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413" y="2507226"/>
            <a:ext cx="5968347" cy="36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5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i="1" dirty="0"/>
              <a:t>Input Device</a:t>
            </a:r>
            <a:endParaRPr lang="ar-EG" sz="5400" dirty="0"/>
          </a:p>
        </p:txBody>
      </p:sp>
      <p:sp>
        <p:nvSpPr>
          <p:cNvPr id="7" name="Rectangle 6"/>
          <p:cNvSpPr/>
          <p:nvPr/>
        </p:nvSpPr>
        <p:spPr>
          <a:xfrm>
            <a:off x="112171" y="5042524"/>
            <a:ext cx="3515932" cy="560438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fontAlgn="base"/>
            <a:r>
              <a:rPr lang="en-US" sz="2400" b="1" dirty="0">
                <a:solidFill>
                  <a:schemeClr val="bg2"/>
                </a:solidFill>
              </a:rPr>
              <a:t>3DOF Wand Controllers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0298" y="4995660"/>
            <a:ext cx="3648553" cy="560438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fontAlgn="base"/>
            <a:r>
              <a:rPr lang="en-US" sz="3600" b="1" dirty="0" smtClean="0">
                <a:solidFill>
                  <a:schemeClr val="bg1"/>
                </a:solidFill>
              </a:rPr>
              <a:t>    Wearable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63080" y="5042524"/>
            <a:ext cx="3304477" cy="560438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Leap Motion</a:t>
            </a:r>
            <a:endParaRPr lang="ar-EG" sz="3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87" y="2321772"/>
            <a:ext cx="3597176" cy="2492604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2" y="2321773"/>
            <a:ext cx="3515932" cy="2583246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046" y="2321771"/>
            <a:ext cx="3364511" cy="258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i="1" dirty="0"/>
              <a:t>Input Device</a:t>
            </a:r>
            <a:endParaRPr lang="ar-EG" sz="54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</a:t>
            </a:r>
          </a:p>
          <a:p>
            <a:endParaRPr lang="ar-EG" dirty="0"/>
          </a:p>
        </p:txBody>
      </p:sp>
      <p:sp>
        <p:nvSpPr>
          <p:cNvPr id="8" name="Rectangle 7"/>
          <p:cNvSpPr/>
          <p:nvPr/>
        </p:nvSpPr>
        <p:spPr>
          <a:xfrm>
            <a:off x="3003137" y="5790566"/>
            <a:ext cx="5563766" cy="560438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fontAlgn="base"/>
            <a:r>
              <a:rPr lang="en-US" sz="3600" b="1" dirty="0">
                <a:solidFill>
                  <a:schemeClr val="bg1"/>
                </a:solidFill>
              </a:rPr>
              <a:t>6DOF Wand Controllers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207" y="1732449"/>
            <a:ext cx="6943499" cy="39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6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i="1" dirty="0"/>
              <a:t>Output Device</a:t>
            </a:r>
            <a:endParaRPr lang="ar-EG" sz="5400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5719"/>
          </a:xfrm>
        </p:spPr>
        <p:txBody>
          <a:bodyPr>
            <a:normAutofit fontScale="25000" lnSpcReduction="20000"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13644" y="5090755"/>
            <a:ext cx="3648553" cy="560438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Headset</a:t>
            </a:r>
            <a:endParaRPr lang="ar-EG" sz="36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25661" y="5090755"/>
            <a:ext cx="3304477" cy="560438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3d Audio</a:t>
            </a:r>
            <a:endParaRPr lang="ar-EG" sz="3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87" y="1918531"/>
            <a:ext cx="4649634" cy="2880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918530"/>
            <a:ext cx="5095355" cy="288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0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8800" i="1" dirty="0"/>
              <a:t>Headsets</a:t>
            </a:r>
            <a:endParaRPr lang="ar-EG" sz="8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284" y="1731963"/>
            <a:ext cx="4877906" cy="4059237"/>
          </a:xfrm>
        </p:spPr>
      </p:pic>
      <p:sp>
        <p:nvSpPr>
          <p:cNvPr id="3" name="TextBox 2"/>
          <p:cNvSpPr txBox="1"/>
          <p:nvPr/>
        </p:nvSpPr>
        <p:spPr>
          <a:xfrm>
            <a:off x="733245" y="5719313"/>
            <a:ext cx="546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www.pcmag.com/picks/the-best-vr-headsets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www.techradar.com/news/the-best-vr-headset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3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219329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Slid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061953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96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184" y="0"/>
            <a:ext cx="12440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2303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1522" y="553792"/>
            <a:ext cx="9955368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f-ZA" sz="3200" dirty="0" smtClean="0"/>
              <a:t>                         Augmented </a:t>
            </a:r>
            <a:r>
              <a:rPr lang="af-ZA" sz="3200" dirty="0"/>
              <a:t>Reality types  </a:t>
            </a:r>
            <a:r>
              <a:rPr lang="af-ZA" sz="3200" b="1" dirty="0"/>
              <a:t/>
            </a:r>
            <a:br>
              <a:rPr lang="af-ZA" sz="3200" b="1" dirty="0"/>
            </a:br>
            <a:r>
              <a:rPr lang="af-ZA" sz="3200" b="1" dirty="0" smtClean="0"/>
              <a:t> </a:t>
            </a:r>
            <a:endParaRPr lang="ar-EG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558344" y="5859887"/>
            <a:ext cx="184731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endParaRPr lang="en-US" dirty="0"/>
          </a:p>
          <a:p>
            <a:endParaRPr lang="ar-E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8" y="2349449"/>
            <a:ext cx="4172888" cy="2973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81" y="2342647"/>
            <a:ext cx="3725746" cy="2980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22" y="2349449"/>
            <a:ext cx="3790140" cy="29734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2899" y="5474091"/>
            <a:ext cx="4172888" cy="560438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bg1"/>
                </a:solidFill>
              </a:rPr>
              <a:t>Marker-Based Augmented Reality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426581" y="5474091"/>
            <a:ext cx="3725746" cy="560438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af-ZA" sz="2000" dirty="0" smtClean="0">
                <a:solidFill>
                  <a:schemeClr val="bg2"/>
                </a:solidFill>
              </a:rPr>
              <a:t>Location Based (Markerless) </a:t>
            </a:r>
            <a:endParaRPr lang="af-ZA" sz="200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03120" y="5474091"/>
            <a:ext cx="3790141" cy="560438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000" dirty="0">
                <a:solidFill>
                  <a:schemeClr val="bg1"/>
                </a:solidFill>
              </a:rPr>
              <a:t>Projection Augmented Reality</a:t>
            </a:r>
          </a:p>
        </p:txBody>
      </p:sp>
    </p:spTree>
    <p:extLst>
      <p:ext uri="{BB962C8B-B14F-4D97-AF65-F5344CB8AC3E}">
        <p14:creationId xmlns:p14="http://schemas.microsoft.com/office/powerpoint/2010/main" val="40386934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0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972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841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0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35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0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Slid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430" y="864394"/>
            <a:ext cx="9121140" cy="513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0807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041005" cy="1234440"/>
          </a:xfrm>
        </p:spPr>
        <p:txBody>
          <a:bodyPr/>
          <a:lstStyle/>
          <a:p>
            <a:pPr eaLnBrk="1" hangingPunct="1"/>
            <a:endParaRPr lang="en-US" dirty="0" smtClean="0"/>
          </a:p>
        </p:txBody>
      </p:sp>
      <p:pic>
        <p:nvPicPr>
          <p:cNvPr id="30723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1"/>
            <a:ext cx="12191999" cy="6856080"/>
          </a:xfrm>
        </p:spPr>
      </p:pic>
    </p:spTree>
    <p:extLst>
      <p:ext uri="{BB962C8B-B14F-4D97-AF65-F5344CB8AC3E}">
        <p14:creationId xmlns:p14="http://schemas.microsoft.com/office/powerpoint/2010/main" val="304976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360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2" y="1904492"/>
            <a:ext cx="4059237" cy="40592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911" y="1639018"/>
            <a:ext cx="5550968" cy="3123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159" y="5040639"/>
            <a:ext cx="1950720" cy="1501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02" y="5109219"/>
            <a:ext cx="2042160" cy="14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754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3DOF - 6DOF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8" y="2154310"/>
            <a:ext cx="4396740" cy="374547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01" y="1906438"/>
            <a:ext cx="4511040" cy="396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06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Egyptian Industry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>
          <a:xfrm>
            <a:off x="6507480" y="1645920"/>
            <a:ext cx="3870484" cy="486918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2024 studios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AN Games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Appsinnovate</a:t>
            </a:r>
            <a:r>
              <a:rPr lang="en-US" dirty="0" smtClean="0">
                <a:solidFill>
                  <a:schemeClr val="tx1"/>
                </a:solidFill>
              </a:rPr>
              <a:t>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Funwave</a:t>
            </a:r>
            <a:r>
              <a:rPr lang="en-US" dirty="0" smtClean="0">
                <a:solidFill>
                  <a:schemeClr val="tx1"/>
                </a:solidFill>
              </a:rPr>
              <a:t> Games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Gimzat</a:t>
            </a:r>
            <a:r>
              <a:rPr lang="en-US" dirty="0" smtClean="0">
                <a:solidFill>
                  <a:schemeClr val="tx1"/>
                </a:solidFill>
              </a:rPr>
              <a:t>	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Instinct Games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Insya</a:t>
            </a:r>
            <a:r>
              <a:rPr lang="en-US" dirty="0" smtClean="0">
                <a:solidFill>
                  <a:schemeClr val="tx1"/>
                </a:solidFill>
              </a:rPr>
              <a:t>	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Masked Pharaohs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Qamar</a:t>
            </a:r>
            <a:r>
              <a:rPr lang="en-US" dirty="0" smtClean="0">
                <a:solidFill>
                  <a:schemeClr val="tx1"/>
                </a:solidFill>
              </a:rPr>
              <a:t> Games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smtClean="0">
                <a:solidFill>
                  <a:schemeClr val="tx1"/>
                </a:solidFill>
              </a:rPr>
              <a:t>Rumbling Games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dirty="0" err="1" smtClean="0">
                <a:solidFill>
                  <a:schemeClr val="tx1"/>
                </a:solidFill>
              </a:rPr>
              <a:t>cryptyd</a:t>
            </a:r>
            <a:r>
              <a:rPr lang="en-US" dirty="0" smtClean="0">
                <a:solidFill>
                  <a:schemeClr val="tx1"/>
                </a:solidFill>
              </a:rPr>
              <a:t>			</a:t>
            </a:r>
          </a:p>
          <a:p>
            <a:pPr eaLnBrk="1" hangingPunct="1"/>
            <a:r>
              <a:rPr lang="en-US" dirty="0" smtClean="0"/>
              <a:t>	</a:t>
            </a:r>
            <a:endParaRPr lang="ar-EG" dirty="0" smtClean="0"/>
          </a:p>
        </p:txBody>
      </p:sp>
      <p:sp>
        <p:nvSpPr>
          <p:cNvPr id="32772" name="Content Placeholder 2"/>
          <p:cNvSpPr txBox="1">
            <a:spLocks/>
          </p:cNvSpPr>
          <p:nvPr/>
        </p:nvSpPr>
        <p:spPr bwMode="auto">
          <a:xfrm>
            <a:off x="2375535" y="1667352"/>
            <a:ext cx="3870484" cy="4847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9" tIns="45719" rIns="91439" bIns="45719"/>
          <a:lstStyle>
            <a:lvl1pPr marL="252413" indent="-252413" defTabSz="506413">
              <a:spcBef>
                <a:spcPct val="20000"/>
              </a:spcBef>
              <a:buClr>
                <a:schemeClr val="accent1"/>
              </a:buClr>
              <a:buSzPct val="95000"/>
              <a:buFont typeface="Rage Italic" panose="03070502040507070304" pitchFamily="66" charset="0"/>
              <a:buChar char="0"/>
              <a:defRPr sz="2700">
                <a:solidFill>
                  <a:srgbClr val="404040"/>
                </a:solidFill>
                <a:latin typeface="Cambria" panose="02040503050406030204" pitchFamily="18" charset="0"/>
              </a:defRPr>
            </a:lvl1pPr>
            <a:lvl2pPr marL="619125" indent="-252413" defTabSz="506413">
              <a:spcBef>
                <a:spcPct val="20000"/>
              </a:spcBef>
              <a:buClr>
                <a:schemeClr val="accent1"/>
              </a:buClr>
              <a:buSzPct val="95000"/>
              <a:buFont typeface="Rage Italic" panose="03070502040507070304" pitchFamily="66" charset="0"/>
              <a:buChar char="0"/>
              <a:defRPr sz="2400">
                <a:solidFill>
                  <a:srgbClr val="404040"/>
                </a:solidFill>
                <a:latin typeface="Cambria" panose="02040503050406030204" pitchFamily="18" charset="0"/>
              </a:defRPr>
            </a:lvl2pPr>
            <a:lvl3pPr marL="912813" indent="-201613" defTabSz="506413">
              <a:spcBef>
                <a:spcPct val="20000"/>
              </a:spcBef>
              <a:buClr>
                <a:schemeClr val="accent1"/>
              </a:buClr>
              <a:buSzPct val="95000"/>
              <a:buFont typeface="Rage Italic" panose="03070502040507070304" pitchFamily="66" charset="0"/>
              <a:buChar char="0"/>
              <a:defRPr sz="2200">
                <a:solidFill>
                  <a:srgbClr val="404040"/>
                </a:solidFill>
                <a:latin typeface="Cambria" panose="02040503050406030204" pitchFamily="18" charset="0"/>
              </a:defRPr>
            </a:lvl3pPr>
            <a:lvl4pPr marL="1217613" indent="-201613" defTabSz="506413">
              <a:spcBef>
                <a:spcPct val="20000"/>
              </a:spcBef>
              <a:buClr>
                <a:schemeClr val="accent1"/>
              </a:buClr>
              <a:buSzPct val="95000"/>
              <a:buFont typeface="Rage Italic" panose="03070502040507070304" pitchFamily="66" charset="0"/>
              <a:buChar char="0"/>
              <a:defRPr>
                <a:solidFill>
                  <a:srgbClr val="404040"/>
                </a:solidFill>
                <a:latin typeface="Cambria" panose="02040503050406030204" pitchFamily="18" charset="0"/>
              </a:defRPr>
            </a:lvl4pPr>
            <a:lvl5pPr marL="1573213" indent="-201613" defTabSz="506413">
              <a:spcBef>
                <a:spcPct val="20000"/>
              </a:spcBef>
              <a:buClr>
                <a:schemeClr val="accent1"/>
              </a:buClr>
              <a:buSzPct val="95000"/>
              <a:buFont typeface="Rage Italic" panose="03070502040507070304" pitchFamily="66" charset="0"/>
              <a:buChar char="0"/>
              <a:defRPr sz="1600">
                <a:solidFill>
                  <a:srgbClr val="404040"/>
                </a:solidFill>
                <a:latin typeface="Cambria" panose="02040503050406030204" pitchFamily="18" charset="0"/>
              </a:defRPr>
            </a:lvl5pPr>
            <a:lvl6pPr marL="2030413" indent="-201613" algn="l" defTabSz="50641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5000"/>
              <a:buFont typeface="Rage Italic" panose="03070502040507070304" pitchFamily="66" charset="0"/>
              <a:buChar char="0"/>
              <a:defRPr sz="1600">
                <a:solidFill>
                  <a:srgbClr val="404040"/>
                </a:solidFill>
                <a:latin typeface="Cambria" panose="02040503050406030204" pitchFamily="18" charset="0"/>
              </a:defRPr>
            </a:lvl6pPr>
            <a:lvl7pPr marL="2487613" indent="-201613" algn="l" defTabSz="50641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5000"/>
              <a:buFont typeface="Rage Italic" panose="03070502040507070304" pitchFamily="66" charset="0"/>
              <a:buChar char="0"/>
              <a:defRPr sz="1600">
                <a:solidFill>
                  <a:srgbClr val="404040"/>
                </a:solidFill>
                <a:latin typeface="Cambria" panose="02040503050406030204" pitchFamily="18" charset="0"/>
              </a:defRPr>
            </a:lvl7pPr>
            <a:lvl8pPr marL="2944813" indent="-201613" algn="l" defTabSz="50641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5000"/>
              <a:buFont typeface="Rage Italic" panose="03070502040507070304" pitchFamily="66" charset="0"/>
              <a:buChar char="0"/>
              <a:defRPr sz="1600">
                <a:solidFill>
                  <a:srgbClr val="404040"/>
                </a:solidFill>
                <a:latin typeface="Cambria" panose="02040503050406030204" pitchFamily="18" charset="0"/>
              </a:defRPr>
            </a:lvl8pPr>
            <a:lvl9pPr marL="3402013" indent="-201613" algn="l" defTabSz="50641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5000"/>
              <a:buFont typeface="Rage Italic" panose="03070502040507070304" pitchFamily="66" charset="0"/>
              <a:buChar char="0"/>
              <a:defRPr sz="1600">
                <a:solidFill>
                  <a:srgbClr val="404040"/>
                </a:solidFill>
                <a:latin typeface="Cambria" panose="020405030504060302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 err="1">
                <a:solidFill>
                  <a:schemeClr val="tx1"/>
                </a:solidFill>
              </a:rPr>
              <a:t>Grean</a:t>
            </a:r>
            <a:r>
              <a:rPr lang="en-US" sz="2430" dirty="0">
                <a:solidFill>
                  <a:schemeClr val="tx1"/>
                </a:solidFill>
              </a:rPr>
              <a:t>	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 err="1">
                <a:solidFill>
                  <a:schemeClr val="tx1"/>
                </a:solidFill>
              </a:rPr>
              <a:t>gensis</a:t>
            </a:r>
            <a:r>
              <a:rPr lang="en-US" sz="2430" dirty="0">
                <a:solidFill>
                  <a:schemeClr val="tx1"/>
                </a:solidFill>
              </a:rPr>
              <a:t>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 err="1">
                <a:solidFill>
                  <a:schemeClr val="tx1"/>
                </a:solidFill>
              </a:rPr>
              <a:t>spinzomedia</a:t>
            </a:r>
            <a:r>
              <a:rPr lang="en-US" sz="2430" dirty="0">
                <a:solidFill>
                  <a:schemeClr val="tx1"/>
                </a:solidFill>
              </a:rPr>
              <a:t>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 err="1">
                <a:solidFill>
                  <a:schemeClr val="tx1"/>
                </a:solidFill>
              </a:rPr>
              <a:t>Medgram</a:t>
            </a:r>
            <a:r>
              <a:rPr lang="en-US" sz="2430" dirty="0">
                <a:solidFill>
                  <a:schemeClr val="tx1"/>
                </a:solidFill>
              </a:rPr>
              <a:t>	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>
                <a:solidFill>
                  <a:schemeClr val="tx1"/>
                </a:solidFill>
              </a:rPr>
              <a:t>5d-vr	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 err="1">
                <a:solidFill>
                  <a:schemeClr val="tx1"/>
                </a:solidFill>
              </a:rPr>
              <a:t>vrapeutic</a:t>
            </a:r>
            <a:r>
              <a:rPr lang="en-US" sz="2430" dirty="0">
                <a:solidFill>
                  <a:schemeClr val="tx1"/>
                </a:solidFill>
              </a:rPr>
              <a:t>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 err="1">
                <a:solidFill>
                  <a:schemeClr val="tx1"/>
                </a:solidFill>
              </a:rPr>
              <a:t>VRTeek</a:t>
            </a:r>
            <a:r>
              <a:rPr lang="en-US" sz="2430" dirty="0">
                <a:solidFill>
                  <a:schemeClr val="tx1"/>
                </a:solidFill>
              </a:rPr>
              <a:t>	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>
                <a:solidFill>
                  <a:schemeClr val="tx1"/>
                </a:solidFill>
              </a:rPr>
              <a:t>412Labs	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 err="1">
                <a:solidFill>
                  <a:schemeClr val="tx1"/>
                </a:solidFill>
              </a:rPr>
              <a:t>Hordecore</a:t>
            </a:r>
            <a:r>
              <a:rPr lang="en-US" sz="2430" dirty="0">
                <a:solidFill>
                  <a:schemeClr val="tx1"/>
                </a:solidFill>
              </a:rPr>
              <a:t>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 err="1">
                <a:solidFill>
                  <a:schemeClr val="tx1"/>
                </a:solidFill>
              </a:rPr>
              <a:t>VREgypt</a:t>
            </a:r>
            <a:r>
              <a:rPr lang="en-US" sz="2430" dirty="0">
                <a:solidFill>
                  <a:schemeClr val="tx1"/>
                </a:solidFill>
              </a:rPr>
              <a:t>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sz="2430" dirty="0" err="1">
                <a:solidFill>
                  <a:schemeClr val="tx1"/>
                </a:solidFill>
              </a:rPr>
              <a:t>Youmaku</a:t>
            </a:r>
            <a:r>
              <a:rPr lang="en-US" sz="2430" dirty="0">
                <a:solidFill>
                  <a:schemeClr val="tx1"/>
                </a:solidFill>
              </a:rPr>
              <a:t> Games</a:t>
            </a:r>
            <a:endParaRPr lang="ar-EG" sz="243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1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1"/>
            <a:ext cx="12192807" cy="6858001"/>
          </a:xfrm>
        </p:spPr>
      </p:pic>
    </p:spTree>
    <p:extLst>
      <p:ext uri="{BB962C8B-B14F-4D97-AF65-F5344CB8AC3E}">
        <p14:creationId xmlns:p14="http://schemas.microsoft.com/office/powerpoint/2010/main" val="332456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16" y="368061"/>
            <a:ext cx="12088484" cy="970450"/>
          </a:xfrm>
        </p:spPr>
        <p:txBody>
          <a:bodyPr>
            <a:normAutofit/>
          </a:bodyPr>
          <a:lstStyle/>
          <a:p>
            <a:r>
              <a:rPr lang="en-US" sz="3600" dirty="0">
                <a:effectLst/>
              </a:rPr>
              <a:t>DESKTOP-MOBILE (CONTROLLER- </a:t>
            </a:r>
            <a:r>
              <a:rPr lang="en-US" sz="3600" dirty="0" smtClean="0">
                <a:effectLst/>
              </a:rPr>
              <a:t>MOVEMENT)</a:t>
            </a:r>
            <a:endParaRPr lang="en-US" sz="3600" dirty="0">
              <a:effectLst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92" y="1459302"/>
            <a:ext cx="4059237" cy="4185249"/>
          </a:xfrm>
        </p:spPr>
      </p:pic>
      <p:sp>
        <p:nvSpPr>
          <p:cNvPr id="4" name="TextBox 3"/>
          <p:cNvSpPr txBox="1"/>
          <p:nvPr/>
        </p:nvSpPr>
        <p:spPr>
          <a:xfrm>
            <a:off x="1155940" y="6185140"/>
            <a:ext cx="7431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https://www.visartech.com/blog/advantages-of-standalone-vr-over-pc-vr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25" y="1459302"/>
            <a:ext cx="4428706" cy="413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368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9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2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9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"/>
            <a:ext cx="12192000" cy="6858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656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"/>
            <a:ext cx="12192000" cy="6858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87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0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106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"/>
            <a:ext cx="12192000" cy="6858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36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0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35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"/>
            <a:ext cx="12192000" cy="6858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03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0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679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1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42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0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3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0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991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8"/>
            <a:ext cx="12192000" cy="6858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28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0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66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GITHUB -LINKEDIN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87" y="2219298"/>
            <a:ext cx="3241536" cy="264199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08" y="2219298"/>
            <a:ext cx="3881928" cy="264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42" y="1"/>
            <a:ext cx="12193542" cy="6859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75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Slid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7153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Slid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"/>
            <a:ext cx="1219200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50248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2746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Slid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8710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Slate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91</Words>
  <Application>Microsoft Office PowerPoint</Application>
  <PresentationFormat>Custom</PresentationFormat>
  <Paragraphs>62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Hardware Devices</vt:lpstr>
      <vt:lpstr>Input Device</vt:lpstr>
      <vt:lpstr>Input Device</vt:lpstr>
      <vt:lpstr>Output Device</vt:lpstr>
      <vt:lpstr>Headsets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360</vt:lpstr>
      <vt:lpstr>3DOF - 6DOF</vt:lpstr>
      <vt:lpstr>Egyptian Industry</vt:lpstr>
      <vt:lpstr>DESKTOP-MOBILE (CONTROLLER- MOVEMENT)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-LINKEDIN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moahmed_galal</dc:creator>
  <cp:lastModifiedBy>Mohamed Galal</cp:lastModifiedBy>
  <cp:revision>71</cp:revision>
  <dcterms:created xsi:type="dcterms:W3CDTF">2018-11-25T11:16:33Z</dcterms:created>
  <dcterms:modified xsi:type="dcterms:W3CDTF">2021-05-09T21:19:29Z</dcterms:modified>
</cp:coreProperties>
</file>